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190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693723352"/>
        <c:axId val="693721392"/>
        <c:axId val="0"/>
      </c:bar3DChart>
      <c:catAx>
        <c:axId val="6937233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3721392"/>
        <c:crosses val="autoZero"/>
        <c:auto val="1"/>
        <c:lblAlgn val="ctr"/>
        <c:lblOffset val="100"/>
        <c:noMultiLvlLbl val="0"/>
      </c:catAx>
      <c:valAx>
        <c:axId val="693721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37233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4/6/2017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524000" y="7505700"/>
            <a:ext cx="30480000" cy="26898600"/>
          </a:xfrm>
          <a:prstGeom prst="roundRect">
            <a:avLst>
              <a:gd name="adj" fmla="val 3005"/>
            </a:avLst>
          </a:prstGeom>
          <a:solidFill>
            <a:srgbClr val="FFFFFF">
              <a:alpha val="70000"/>
            </a:srgbClr>
          </a:solidFill>
          <a:ln w="25400" cap="flat" cmpd="sng" algn="ctr">
            <a:solidFill>
              <a:schemeClr val="accent2"/>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381000"/>
            <a:ext cx="26898600" cy="5029200"/>
          </a:xfrm>
          <a:prstGeom prst="roundRect">
            <a:avLst/>
          </a:prstGeom>
          <a:solidFill>
            <a:srgbClr val="FFFFFF">
              <a:alpha val="70000"/>
            </a:srgbClr>
          </a:solidFill>
          <a:ln w="25400" cap="flat" cmpd="sng" algn="ctr">
            <a:solidFill>
              <a:schemeClr val="accent2"/>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4/6/2017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54"/>
          <p:cNvSpPr txBox="1">
            <a:spLocks noChangeArrowheads="1"/>
          </p:cNvSpPr>
          <p:nvPr/>
        </p:nvSpPr>
        <p:spPr bwMode="auto">
          <a:xfrm>
            <a:off x="1587" y="767541"/>
            <a:ext cx="27430413" cy="393238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spcBef>
                <a:spcPct val="50000"/>
              </a:spcBef>
              <a:defRPr/>
            </a:pPr>
            <a:r>
              <a:rPr lang="en-US" sz="8000" b="1" dirty="0">
                <a:solidFill>
                  <a:schemeClr val="tx2"/>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tx2"/>
                </a:solidFill>
                <a:effectLst>
                  <a:outerShdw blurRad="38100" dist="38100" dir="2700000" algn="tl">
                    <a:srgbClr val="000000">
                      <a:alpha val="43137"/>
                    </a:srgbClr>
                  </a:outerShdw>
                </a:effectLst>
                <a:latin typeface="Arial Black" pitchFamily="34" charset="0"/>
              </a:rPr>
              <a:t>Poster </a:t>
            </a:r>
            <a:br>
              <a:rPr lang="en-US" sz="8000" b="1" dirty="0" smtClean="0">
                <a:solidFill>
                  <a:schemeClr val="tx2"/>
                </a:solidFill>
                <a:effectLst>
                  <a:outerShdw blurRad="38100" dist="38100" dir="2700000" algn="tl">
                    <a:srgbClr val="000000">
                      <a:alpha val="43137"/>
                    </a:srgbClr>
                  </a:outerShdw>
                </a:effectLst>
                <a:latin typeface="Arial Black" pitchFamily="34" charset="0"/>
              </a:rPr>
            </a:br>
            <a:r>
              <a:rPr lang="en-US" sz="8000" b="1" dirty="0" smtClean="0">
                <a:solidFill>
                  <a:schemeClr val="tx2"/>
                </a:solidFill>
                <a:effectLst>
                  <a:outerShdw blurRad="38100" dist="38100" dir="2700000" algn="tl">
                    <a:srgbClr val="000000">
                      <a:alpha val="43137"/>
                    </a:srgbClr>
                  </a:outerShdw>
                </a:effectLst>
                <a:latin typeface="Arial Black" pitchFamily="34" charset="0"/>
              </a:rPr>
              <a:t>Presentation</a:t>
            </a:r>
            <a:endParaRPr lang="en-US" sz="8000" b="1" dirty="0">
              <a:solidFill>
                <a:schemeClr val="tx2"/>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a:t>
            </a:r>
          </a:p>
          <a:p>
            <a:pPr algn="ctr" defTabSz="3760788">
              <a:spcBef>
                <a:spcPct val="50000"/>
              </a:spcBef>
              <a:defRPr/>
            </a:pPr>
            <a:r>
              <a:rPr lang="en-US" sz="4000" b="1" dirty="0" smtClean="0">
                <a:solidFill>
                  <a:schemeClr val="accent1"/>
                </a:solidFill>
                <a:latin typeface="Arial Black" pitchFamily="34" charset="0"/>
              </a:rPr>
              <a:t>Mentor’s </a:t>
            </a:r>
            <a:r>
              <a:rPr lang="en-US" sz="4000" b="1" dirty="0">
                <a:solidFill>
                  <a:schemeClr val="accent1"/>
                </a:solidFill>
                <a:latin typeface="Arial Black" pitchFamily="34" charset="0"/>
              </a:rPr>
              <a:t>Name and Title, Department</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21" y="1109797"/>
            <a:ext cx="2796466" cy="3173664"/>
          </a:xfrm>
          <a:prstGeom prst="rect">
            <a:avLst/>
          </a:prstGeom>
        </p:spPr>
      </p:pic>
      <p:sp>
        <p:nvSpPr>
          <p:cNvPr id="31" name="Text Box 364"/>
          <p:cNvSpPr txBox="1">
            <a:spLocks noChangeArrowheads="1"/>
          </p:cNvSpPr>
          <p:nvPr/>
        </p:nvSpPr>
        <p:spPr bwMode="auto">
          <a:xfrm>
            <a:off x="15161461" y="33693225"/>
            <a:ext cx="10836559"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r>
              <a:rPr lang="en-US" sz="2400" dirty="0">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37" name="Text Box 365"/>
          <p:cNvSpPr txBox="1">
            <a:spLocks noChangeArrowheads="1"/>
          </p:cNvSpPr>
          <p:nvPr/>
        </p:nvSpPr>
        <p:spPr bwMode="auto">
          <a:xfrm>
            <a:off x="15169302" y="32894768"/>
            <a:ext cx="7677151"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Acknowledgements</a:t>
            </a:r>
          </a:p>
        </p:txBody>
      </p:sp>
      <p:sp>
        <p:nvSpPr>
          <p:cNvPr id="39"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40" name="Text Box 356"/>
          <p:cNvSpPr txBox="1">
            <a:spLocks noChangeArrowheads="1"/>
          </p:cNvSpPr>
          <p:nvPr/>
        </p:nvSpPr>
        <p:spPr bwMode="auto">
          <a:xfrm>
            <a:off x="1108076" y="24226736"/>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41" name="Text Box 357"/>
          <p:cNvSpPr txBox="1">
            <a:spLocks noChangeArrowheads="1"/>
          </p:cNvSpPr>
          <p:nvPr/>
        </p:nvSpPr>
        <p:spPr bwMode="auto">
          <a:xfrm>
            <a:off x="1108076" y="7532141"/>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2" name="Text Box 361"/>
          <p:cNvSpPr txBox="1">
            <a:spLocks noChangeArrowheads="1"/>
          </p:cNvSpPr>
          <p:nvPr/>
        </p:nvSpPr>
        <p:spPr bwMode="auto">
          <a:xfrm>
            <a:off x="1108076" y="71047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3"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4"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5" name="Text Box 368"/>
          <p:cNvSpPr txBox="1">
            <a:spLocks noChangeArrowheads="1"/>
          </p:cNvSpPr>
          <p:nvPr/>
        </p:nvSpPr>
        <p:spPr bwMode="auto">
          <a:xfrm>
            <a:off x="15169303" y="7532141"/>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6"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7" name="Text Box 355"/>
          <p:cNvSpPr txBox="1">
            <a:spLocks noChangeArrowheads="1"/>
          </p:cNvSpPr>
          <p:nvPr/>
        </p:nvSpPr>
        <p:spPr bwMode="auto">
          <a:xfrm>
            <a:off x="1108076" y="21505984"/>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48" name="Text Box 356"/>
          <p:cNvSpPr txBox="1">
            <a:spLocks noChangeArrowheads="1"/>
          </p:cNvSpPr>
          <p:nvPr/>
        </p:nvSpPr>
        <p:spPr bwMode="auto">
          <a:xfrm>
            <a:off x="1108076" y="29531672"/>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9" name="Chart 38"/>
          <p:cNvGraphicFramePr>
            <a:graphicFrameLocks/>
          </p:cNvGraphicFramePr>
          <p:nvPr>
            <p:extLst>
              <p:ext uri="{D42A27DB-BD31-4B8C-83A1-F6EECF244321}">
                <p14:modId xmlns:p14="http://schemas.microsoft.com/office/powerpoint/2010/main" val="962252701"/>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51" name="TextBox 50"/>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2" name="Chart 29"/>
          <p:cNvGraphicFramePr>
            <a:graphicFrameLocks/>
          </p:cNvGraphicFramePr>
          <p:nvPr>
            <p:extLst>
              <p:ext uri="{D42A27DB-BD31-4B8C-83A1-F6EECF244321}">
                <p14:modId xmlns:p14="http://schemas.microsoft.com/office/powerpoint/2010/main" val="1863867218"/>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4"/>
          </a:graphicData>
        </a:graphic>
      </p:graphicFrame>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76" y="17334212"/>
            <a:ext cx="5214714" cy="4171771"/>
          </a:xfrm>
          <a:prstGeom prst="rect">
            <a:avLst/>
          </a:prstGeom>
          <a:ln>
            <a:solidFill>
              <a:schemeClr val="tx1"/>
            </a:solidFill>
          </a:ln>
        </p:spPr>
      </p:pic>
      <p:sp>
        <p:nvSpPr>
          <p:cNvPr id="54" name="Text Box 359"/>
          <p:cNvSpPr txBox="1">
            <a:spLocks noChangeArrowheads="1"/>
          </p:cNvSpPr>
          <p:nvPr/>
        </p:nvSpPr>
        <p:spPr bwMode="auto">
          <a:xfrm>
            <a:off x="1108076" y="2329142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5"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2"/>
          <p:cNvSpPr txBox="1">
            <a:spLocks noChangeArrowheads="1"/>
          </p:cNvSpPr>
          <p:nvPr/>
        </p:nvSpPr>
        <p:spPr bwMode="auto">
          <a:xfrm>
            <a:off x="1108076" y="650668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7" name="Text Box 367"/>
          <p:cNvSpPr txBox="1">
            <a:spLocks noChangeArrowheads="1"/>
          </p:cNvSpPr>
          <p:nvPr/>
        </p:nvSpPr>
        <p:spPr bwMode="auto">
          <a:xfrm>
            <a:off x="15169302" y="6506689"/>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8"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9" name="Text Box 359"/>
          <p:cNvSpPr txBox="1">
            <a:spLocks noChangeArrowheads="1"/>
          </p:cNvSpPr>
          <p:nvPr/>
        </p:nvSpPr>
        <p:spPr bwMode="auto">
          <a:xfrm>
            <a:off x="1108076" y="28534699"/>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30707" y="1145091"/>
            <a:ext cx="3516234" cy="3138370"/>
          </a:xfrm>
          <a:prstGeom prst="rect">
            <a:avLst/>
          </a:prstGeom>
        </p:spPr>
      </p:pic>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0256CF6-C9AB-412D-B3AC-08FD38EA6DEF}"/>
</file>

<file path=customXml/itemProps2.xml><?xml version="1.0" encoding="utf-8"?>
<ds:datastoreItem xmlns:ds="http://schemas.openxmlformats.org/officeDocument/2006/customXml" ds:itemID="{0684F23B-F04B-43C0-99C5-F8E55C15024A}"/>
</file>

<file path=customXml/itemProps3.xml><?xml version="1.0" encoding="utf-8"?>
<ds:datastoreItem xmlns:ds="http://schemas.openxmlformats.org/officeDocument/2006/customXml" ds:itemID="{EE5DD190-887B-4511-B0FC-1A300F420699}"/>
</file>

<file path=docProps/app.xml><?xml version="1.0" encoding="utf-8"?>
<Properties xmlns="http://schemas.openxmlformats.org/officeDocument/2006/extended-properties" xmlns:vt="http://schemas.openxmlformats.org/officeDocument/2006/docPropsVTypes">
  <Template/>
  <TotalTime>461</TotalTime>
  <Words>658</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57</cp:revision>
  <dcterms:created xsi:type="dcterms:W3CDTF">2012-03-16T16:35:55Z</dcterms:created>
  <dcterms:modified xsi:type="dcterms:W3CDTF">2017-04-06T17:12:20Z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